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1"/>
  </p:notesMasterIdLst>
  <p:sldIdLst>
    <p:sldId id="336" r:id="rId2"/>
    <p:sldId id="302" r:id="rId3"/>
    <p:sldId id="294" r:id="rId4"/>
    <p:sldId id="312" r:id="rId5"/>
    <p:sldId id="313" r:id="rId6"/>
    <p:sldId id="297" r:id="rId7"/>
    <p:sldId id="327" r:id="rId8"/>
    <p:sldId id="314" r:id="rId9"/>
    <p:sldId id="315" r:id="rId10"/>
    <p:sldId id="367" r:id="rId11"/>
    <p:sldId id="318" r:id="rId12"/>
    <p:sldId id="331" r:id="rId13"/>
    <p:sldId id="280" r:id="rId14"/>
    <p:sldId id="332" r:id="rId15"/>
    <p:sldId id="291" r:id="rId16"/>
    <p:sldId id="292" r:id="rId17"/>
    <p:sldId id="333" r:id="rId18"/>
    <p:sldId id="366" r:id="rId19"/>
    <p:sldId id="321"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Helvetica Neue Light" panose="020004030000000200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327"/>
  </p:normalViewPr>
  <p:slideViewPr>
    <p:cSldViewPr snapToGrid="0">
      <p:cViewPr varScale="1">
        <p:scale>
          <a:sx n="96" d="100"/>
          <a:sy n="96" d="100"/>
        </p:scale>
        <p:origin x="170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sql-reference/functions-analytic.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2783260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Once you know window functions, you risk putting them all over the place.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tx1"/>
                </a:solidFill>
              </a:rPr>
              <a:t>Windows can have bounded or unbounded frames as illustrated previously using the PRECEDING and FOLLOWING keywords.</a:t>
            </a: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rtl="0" fontAlgn="base"/>
            <a:r>
              <a:rPr lang="en-US" sz="1200" b="0" i="0" u="none" strike="noStrike" cap="none" dirty="0">
                <a:solidFill>
                  <a:schemeClr val="dk1"/>
                </a:solidFill>
                <a:effectLst/>
                <a:latin typeface="Calibri"/>
                <a:ea typeface="Calibri"/>
                <a:cs typeface="Calibri"/>
                <a:sym typeface="Calibri"/>
              </a:rPr>
              <a:t>         ROWS 1 PRECEDING) "</a:t>
            </a:r>
            <a:r>
              <a:rPr lang="en-US" sz="1200" b="0" i="0" u="none" strike="noStrike" cap="none" dirty="0" err="1">
                <a:solidFill>
                  <a:schemeClr val="dk1"/>
                </a:solidFill>
                <a:effectLst/>
                <a:latin typeface="Calibri"/>
                <a:ea typeface="Calibri"/>
                <a:cs typeface="Calibri"/>
                <a:sym typeface="Calibri"/>
              </a:rPr>
              <a:t>prev</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FIRST_VALUE(</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a:t>
            </a:r>
          </a:p>
          <a:p>
            <a:pPr rtl="0" fontAlgn="base"/>
            <a:r>
              <a:rPr lang="en-US" sz="1200" b="0" i="0" u="none" strike="noStrike" cap="none" dirty="0">
                <a:solidFill>
                  <a:schemeClr val="dk1"/>
                </a:solidFill>
                <a:effectLst/>
                <a:latin typeface="Calibri"/>
                <a:ea typeface="Calibri"/>
                <a:cs typeface="Calibri"/>
                <a:sym typeface="Calibri"/>
              </a:rPr>
              <a:t>    OVER(ORDER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DESC</a:t>
            </a:r>
          </a:p>
          <a:p>
            <a:pPr rtl="0" fontAlgn="base"/>
            <a:r>
              <a:rPr lang="en-US" sz="1200" b="0" i="0" u="none" strike="noStrike" cap="none" dirty="0">
                <a:solidFill>
                  <a:schemeClr val="dk1"/>
                </a:solidFill>
                <a:effectLst/>
                <a:latin typeface="Calibri"/>
                <a:ea typeface="Calibri"/>
                <a:cs typeface="Calibri"/>
                <a:sym typeface="Calibri"/>
              </a:rPr>
              <a:t>         ROWS 1 PRECEDING) "next"</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ASC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Often, you do not want a single window over your complete data set. Instead, you might prefer to </a:t>
            </a:r>
            <a:r>
              <a:rPr lang="en-US" dirty="0"/>
              <a:t>PARTITION</a:t>
            </a:r>
            <a:r>
              <a:rPr lang="en-US" sz="1200" b="0" i="0" u="none" strike="noStrike" cap="none" dirty="0">
                <a:solidFill>
                  <a:schemeClr val="dk1"/>
                </a:solidFill>
                <a:effectLst/>
                <a:latin typeface="Calibri"/>
                <a:ea typeface="Calibri"/>
                <a:cs typeface="Calibri"/>
                <a:sym typeface="Calibri"/>
              </a:rPr>
              <a:t> your data set into several smaller windows. The following example creates partitions for every first letter in a first name, similar to a phone book:</a:t>
            </a:r>
          </a:p>
          <a:p>
            <a:r>
              <a:rPr lang="en-US" sz="1200" b="1" i="0" u="none" strike="noStrike" cap="none" dirty="0">
                <a:solidFill>
                  <a:schemeClr val="dk1"/>
                </a:solidFill>
                <a:effectLst/>
                <a:latin typeface="Calibri"/>
                <a:ea typeface="Calibri"/>
                <a:cs typeface="Calibri"/>
                <a:sym typeface="Calibri"/>
              </a:rPr>
              <a:t>SQL syntax:</a:t>
            </a:r>
            <a:endParaRPr lang="en-US" sz="1200" b="0" i="0" u="none" strike="noStrike" cap="none" dirty="0">
              <a:solidFill>
                <a:schemeClr val="dk1"/>
              </a:solidFill>
              <a:effectLst/>
              <a:latin typeface="Calibri"/>
              <a:ea typeface="Calibri"/>
              <a:cs typeface="Calibri"/>
              <a:sym typeface="Calibri"/>
            </a:endParaRPr>
          </a:p>
          <a:p>
            <a:pPr rtl="0" fontAlgn="base"/>
            <a:r>
              <a:rPr lang="en-US" sz="1200" b="0" i="0" u="none" strike="noStrike" cap="none" dirty="0">
                <a:solidFill>
                  <a:schemeClr val="dk1"/>
                </a:solidFill>
                <a:effectLst/>
                <a:latin typeface="Calibri"/>
                <a:ea typeface="Calibri"/>
                <a:cs typeface="Calibri"/>
                <a:sym typeface="Calibri"/>
              </a:rPr>
              <a:t>SELECT</a:t>
            </a:r>
          </a:p>
          <a:p>
            <a:pPr rtl="0" fontAlgn="base"/>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a:t>
            </a:r>
          </a:p>
          <a:p>
            <a:pPr rtl="0" fontAlgn="base"/>
            <a:r>
              <a:rPr lang="en-US" sz="1200" b="0" i="0" u="none" strike="noStrike" cap="none" dirty="0">
                <a:solidFill>
                  <a:schemeClr val="dk1"/>
                </a:solidFill>
                <a:effectLst/>
                <a:latin typeface="Calibri"/>
                <a:ea typeface="Calibri"/>
                <a:cs typeface="Calibri"/>
                <a:sym typeface="Calibri"/>
              </a:rPr>
              <a:t>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  COUNT(*) OVER(PARTITION BY LEFT(</a:t>
            </a:r>
            <a:r>
              <a:rPr lang="en-US" sz="1200" b="0" i="0" u="none" strike="noStrike" cap="none" dirty="0" err="1">
                <a:solidFill>
                  <a:schemeClr val="dk1"/>
                </a:solidFill>
                <a:effectLst/>
                <a:latin typeface="Calibri"/>
                <a:ea typeface="Calibri"/>
                <a:cs typeface="Calibri"/>
                <a:sym typeface="Calibri"/>
              </a:rPr>
              <a:t>first_name</a:t>
            </a:r>
            <a:r>
              <a:rPr lang="en-US" sz="1200" b="0" i="0" u="none" strike="noStrike" cap="none" dirty="0">
                <a:solidFill>
                  <a:schemeClr val="dk1"/>
                </a:solidFill>
                <a:effectLst/>
                <a:latin typeface="Calibri"/>
                <a:ea typeface="Calibri"/>
                <a:cs typeface="Calibri"/>
                <a:sym typeface="Calibri"/>
              </a:rPr>
              <a:t>, 1))</a:t>
            </a:r>
          </a:p>
          <a:p>
            <a:pPr rtl="0" fontAlgn="base"/>
            <a:r>
              <a:rPr lang="en-US" sz="1200" b="0" i="0" u="none" strike="noStrike" cap="none" dirty="0">
                <a:solidFill>
                  <a:schemeClr val="dk1"/>
                </a:solidFill>
                <a:effectLst/>
                <a:latin typeface="Calibri"/>
                <a:ea typeface="Calibri"/>
                <a:cs typeface="Calibri"/>
                <a:sym typeface="Calibri"/>
              </a:rPr>
              <a:t>FROM people</a:t>
            </a:r>
          </a:p>
          <a:p>
            <a:pPr rtl="0" fontAlgn="base"/>
            <a:r>
              <a:rPr lang="en-US" sz="1200" b="0" i="0" u="none" strike="noStrike" cap="none" dirty="0">
                <a:solidFill>
                  <a:schemeClr val="dk1"/>
                </a:solidFill>
                <a:effectLst/>
                <a:latin typeface="Calibri"/>
                <a:ea typeface="Calibri"/>
                <a:cs typeface="Calibri"/>
                <a:sym typeface="Calibri"/>
              </a:rPr>
              <a:t>ORDER BY </a:t>
            </a:r>
            <a:r>
              <a:rPr lang="en-US" sz="1200" b="0" i="0" u="none" strike="noStrike" cap="none" dirty="0" err="1">
                <a:solidFill>
                  <a:schemeClr val="dk1"/>
                </a:solidFill>
                <a:effectLst/>
                <a:latin typeface="Calibri"/>
                <a:ea typeface="Calibri"/>
                <a:cs typeface="Calibri"/>
                <a:sym typeface="Calibri"/>
              </a:rPr>
              <a:t>first_name</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 standards-compliant SQL databases, every aggregate function (even user-defined aggregate functions) can be turned into a window function by adding the </a:t>
            </a:r>
            <a:r>
              <a:rPr lang="en-US" dirty="0"/>
              <a:t>OVER()</a:t>
            </a:r>
            <a:r>
              <a:rPr lang="en-US" sz="1200" b="0" i="0" u="none" strike="noStrike" cap="none" dirty="0">
                <a:solidFill>
                  <a:schemeClr val="dk1"/>
                </a:solidFill>
                <a:effectLst/>
                <a:latin typeface="Calibri"/>
                <a:ea typeface="Calibri"/>
                <a:cs typeface="Calibri"/>
                <a:sym typeface="Calibri"/>
              </a:rPr>
              <a:t> clause. Such a function can then be used without any </a:t>
            </a:r>
            <a:r>
              <a:rPr lang="en-US" dirty="0"/>
              <a:t>GROUP BY</a:t>
            </a:r>
            <a:r>
              <a:rPr lang="en-US" sz="1200" b="0" i="0" u="none" strike="noStrike" cap="none" dirty="0">
                <a:solidFill>
                  <a:schemeClr val="dk1"/>
                </a:solidFill>
                <a:effectLst/>
                <a:latin typeface="Calibri"/>
                <a:ea typeface="Calibri"/>
                <a:cs typeface="Calibri"/>
                <a:sym typeface="Calibri"/>
              </a:rPr>
              <a:t> </a:t>
            </a:r>
            <a:endParaRPr lang="en-US" sz="1200" dirty="0">
              <a:solidFill>
                <a:schemeClr val="tx1"/>
              </a:solidFill>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851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77130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In General, the Longer Regex Is the Better Regex</a:t>
            </a:r>
          </a:p>
          <a:p>
            <a:r>
              <a:rPr lang="en-US" sz="1200" b="0" i="0" u="none" strike="noStrike" cap="none" dirty="0">
                <a:solidFill>
                  <a:schemeClr val="dk1"/>
                </a:solidFill>
                <a:effectLst/>
                <a:latin typeface="Calibri"/>
                <a:ea typeface="Calibri"/>
                <a:cs typeface="Calibri"/>
                <a:sym typeface="Calibri"/>
              </a:rPr>
              <a:t>The second regular expression is indeed better than the first. Why is that? A good indicator is that it is longer. Good regular expressions are often longer than bad regular expressions because they make use of specific characters/character classes and have more structure. This causes good regular expressions to run faster as they predict their input more accurately.</a:t>
            </a:r>
          </a:p>
          <a:p>
            <a:r>
              <a:rPr lang="en-US" sz="1200" b="1" i="0" u="none" strike="noStrike" cap="none" dirty="0">
                <a:solidFill>
                  <a:schemeClr val="dk1"/>
                </a:solidFill>
                <a:effectLst/>
                <a:latin typeface="Calibri"/>
                <a:ea typeface="Calibri"/>
                <a:cs typeface="Calibri"/>
                <a:sym typeface="Calibri"/>
              </a:rPr>
              <a:t>The faster you can throw out non-matching input, the fewer cycles you waste</a:t>
            </a:r>
            <a:r>
              <a:rPr lang="en-US" sz="1200" b="0" i="0" u="none" strike="noStrike" cap="none" dirty="0">
                <a:solidFill>
                  <a:schemeClr val="dk1"/>
                </a:solidFill>
                <a:effectLst/>
                <a:latin typeface="Calibri"/>
                <a:ea typeface="Calibri"/>
                <a:cs typeface="Calibri"/>
                <a:sym typeface="Calibri"/>
              </a:rPr>
              <a:t> (not to mention, the more precise your regexes are, the less likely you are to accidentally match text that you didn’t mean to match). In the above example, we know that our matching input will always start with a time stamp. We’ve encoded that fact in the better regex, even though we are not extracting any information from the time stamp itself.</a:t>
            </a:r>
          </a:p>
          <a:p>
            <a:r>
              <a:rPr lang="en-US" sz="1200" b="0" i="0" u="none" strike="noStrike" cap="none" dirty="0">
                <a:solidFill>
                  <a:schemeClr val="dk1"/>
                </a:solidFill>
                <a:effectLst/>
                <a:latin typeface="Calibri"/>
                <a:ea typeface="Calibri"/>
                <a:cs typeface="Calibri"/>
                <a:sym typeface="Calibri"/>
              </a:rPr>
              <a:t>Should you ever find yourself writing a latency-sensitive application that makes very frequent use of regular expressions, you could save yourself a lot of cycles by crafting a regex that is as precise as possible. These particular examples were very limited, considering the infinite breadth of possible regexes and inputs. They were intended to demonstrate the magnitude of difference between well-crafted regexes and naive regexes, between the champion bowler and the drunkard. To suit your own use cases, you will need to carefully consider exactly what it is you are trying to match.</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3425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62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591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37144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61509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49232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349656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FROM clause</a:t>
            </a:r>
          </a:p>
          <a:p>
            <a:pPr fontAlgn="base"/>
            <a:r>
              <a:rPr lang="en-US" dirty="0"/>
              <a:t>ON clause</a:t>
            </a:r>
          </a:p>
          <a:p>
            <a:pPr fontAlgn="base"/>
            <a:r>
              <a:rPr lang="en-US" dirty="0"/>
              <a:t>OUTER clause</a:t>
            </a:r>
          </a:p>
          <a:p>
            <a:pPr fontAlgn="base"/>
            <a:r>
              <a:rPr lang="en-US" dirty="0"/>
              <a:t>WHERE clause</a:t>
            </a:r>
          </a:p>
          <a:p>
            <a:pPr fontAlgn="base"/>
            <a:r>
              <a:rPr lang="en-US" dirty="0"/>
              <a:t>GROUP BY clause</a:t>
            </a:r>
          </a:p>
          <a:p>
            <a:pPr fontAlgn="base"/>
            <a:r>
              <a:rPr lang="en-US" dirty="0"/>
              <a:t>HAVING clause</a:t>
            </a:r>
          </a:p>
          <a:p>
            <a:pPr fontAlgn="base"/>
            <a:r>
              <a:rPr lang="en-US" dirty="0"/>
              <a:t>SELECT clause</a:t>
            </a:r>
          </a:p>
          <a:p>
            <a:pPr fontAlgn="base"/>
            <a:r>
              <a:rPr lang="en-US" dirty="0"/>
              <a:t>DISTINCT clause</a:t>
            </a:r>
          </a:p>
          <a:p>
            <a:pPr fontAlgn="base"/>
            <a:r>
              <a:rPr lang="en-US" dirty="0"/>
              <a:t>ORDER BY clause</a:t>
            </a:r>
          </a:p>
          <a:p>
            <a:pPr fontAlgn="base"/>
            <a:r>
              <a:rPr lang="en-US" dirty="0"/>
              <a:t>TOP clause</a:t>
            </a:r>
          </a:p>
          <a:p>
            <a:pPr fontAlgn="base"/>
            <a:endParaRPr lang="en-US" dirty="0"/>
          </a:p>
          <a:p>
            <a:pPr fontAlgn="base"/>
            <a:r>
              <a:rPr lang="en-US" sz="1200" b="1" i="0" u="none" strike="noStrike" cap="none" dirty="0">
                <a:solidFill>
                  <a:schemeClr val="dk1"/>
                </a:solidFill>
                <a:effectLst/>
                <a:latin typeface="Calibri"/>
                <a:ea typeface="Calibri"/>
                <a:cs typeface="Calibri"/>
                <a:sym typeface="Calibri"/>
              </a:rPr>
              <a:t>Tips &amp; Cautions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Aliases created in the SELECT list cannot be used by earlier steps.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restriction is imposed because the column value may not yet have been determined when the clauses that appear before the SELECT clause are evaluated (such as the WHERE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some databases (such as MySQL), using aliases created in the SELECT list is allowed in GROUP BY and HAVING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even though these clauses appear before (and are evaluated earlier than) the SELECT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Expression aliases cannot be used by other expressions within the same SELECT list.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because the logical order in which the expressions are evaluated does not matter and is not guaranteed.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example, this SELECT clause might not work as expected, and is therefore, not supported: SELECT a + 1 AS x, x + 1 AS y</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using an INNER JOIN, it doesn’t matter if you specify your logical expressions in the WHERE clause or the ON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true because there's no logical difference between the ON and WHERE (except for when using an OUTER JOIN or GROUP BY ALL option).</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DISTINCT clause is redundant when GROUP BY is used.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Therefore, it would not remove any rows from the </a:t>
            </a:r>
            <a:r>
              <a:rPr lang="en-US" sz="1200" b="0" i="0" u="none" strike="noStrike" cap="none" dirty="0" err="1">
                <a:solidFill>
                  <a:schemeClr val="dk1"/>
                </a:solidFill>
                <a:effectLst/>
                <a:latin typeface="Calibri"/>
                <a:ea typeface="Calibri"/>
                <a:cs typeface="Calibri"/>
                <a:sym typeface="Calibri"/>
              </a:rPr>
              <a:t>recordset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1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394765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414351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Notice right away that the query with the CTE is easier to read and has less redundancy. When I ran this, the CTE statement scanned 1.3MB while the subquery one scanned 2.7MB, doubling the amount of bytes. Why is this? In the CTE query, the compiler knows you’re querying the same data set since it has saved it (albeit temporarily) as </a:t>
            </a:r>
            <a:r>
              <a:rPr lang="en-US" sz="1200" b="0" i="0" u="none" strike="noStrike" cap="none" dirty="0" err="1">
                <a:solidFill>
                  <a:schemeClr val="dk1"/>
                </a:solidFill>
                <a:effectLst/>
                <a:latin typeface="Calibri"/>
                <a:ea typeface="Calibri"/>
                <a:cs typeface="Calibri"/>
                <a:sym typeface="Calibri"/>
              </a:rPr>
              <a:t>avg_pet_count_over_time</a:t>
            </a:r>
            <a:r>
              <a:rPr lang="en-US" sz="1200" b="0" i="0" u="none" strike="noStrike" cap="none" dirty="0">
                <a:solidFill>
                  <a:schemeClr val="dk1"/>
                </a:solidFill>
                <a:effectLst/>
                <a:latin typeface="Calibri"/>
                <a:ea typeface="Calibri"/>
                <a:cs typeface="Calibri"/>
                <a:sym typeface="Calibri"/>
              </a:rPr>
              <a:t>. In the second query, even though the SQL is the exact same, the compiler does not realize they’re the same query until it runs them. Notice that we have to call the same query by the two distinct aliases: t1 and t2. Not only does this query take more compute and contain redundancy, it also forces us to call the same query two different names. This is misleading; life is much better when both the SQL compiler and your coworkers know when you’re using the same data set rather than creating a new one.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use subqueries in </a:t>
            </a:r>
            <a:r>
              <a:rPr lang="en-US" sz="1200" b="0" i="0" u="none" strike="noStrike" cap="none" dirty="0" err="1">
                <a:solidFill>
                  <a:schemeClr val="dk1"/>
                </a:solidFill>
                <a:effectLst/>
                <a:latin typeface="Calibri"/>
                <a:ea typeface="Calibri"/>
                <a:cs typeface="Calibri"/>
                <a:sym typeface="Calibri"/>
              </a:rPr>
              <a:t>adhoc</a:t>
            </a:r>
            <a:r>
              <a:rPr lang="en-US" sz="1200" b="0" i="0" u="none" strike="noStrike" cap="none" dirty="0">
                <a:solidFill>
                  <a:schemeClr val="dk1"/>
                </a:solidFill>
                <a:effectLst/>
                <a:latin typeface="Calibri"/>
                <a:ea typeface="Calibri"/>
                <a:cs typeface="Calibri"/>
                <a:sym typeface="Calibri"/>
              </a:rPr>
              <a:t> queries when you need results quickly. If the query is going to be read by others, run every day, or reused, try to use a CTE for readability and performance. Performance may not kick in until the CTE is used twice, but if the second JOIN has to be built in, your syntax will allow for that development more easily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50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https://docs.snowflake.com/en/sql-reference/functions-analytic.html</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28535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perldoc.perl.org/perlrecharclass.html#Backslash-sequenc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SQL SELECT</a:t>
            </a:r>
          </a:p>
        </p:txBody>
      </p:sp>
    </p:spTree>
    <p:extLst>
      <p:ext uri="{BB962C8B-B14F-4D97-AF65-F5344CB8AC3E}">
        <p14:creationId xmlns:p14="http://schemas.microsoft.com/office/powerpoint/2010/main" val="154268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6AC479-DBB7-E243-A509-92CAF49627AE}"/>
              </a:ext>
            </a:extLst>
          </p:cNvPr>
          <p:cNvSpPr/>
          <p:nvPr/>
        </p:nvSpPr>
        <p:spPr>
          <a:xfrm>
            <a:off x="6568497" y="3734439"/>
            <a:ext cx="5306959"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45B2D9-375D-D042-8793-C9CEF05C1707}"/>
              </a:ext>
            </a:extLst>
          </p:cNvPr>
          <p:cNvSpPr/>
          <p:nvPr/>
        </p:nvSpPr>
        <p:spPr>
          <a:xfrm>
            <a:off x="149316" y="3759143"/>
            <a:ext cx="6096000" cy="256738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4DBBF0-C13D-CB43-8D7B-9741E875F049}"/>
              </a:ext>
            </a:extLst>
          </p:cNvPr>
          <p:cNvSpPr/>
          <p:nvPr/>
        </p:nvSpPr>
        <p:spPr>
          <a:xfrm>
            <a:off x="561798" y="1656903"/>
            <a:ext cx="5447708" cy="16176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40CB72-A0F2-CE4E-8A05-D4B58FA158F9}"/>
              </a:ext>
            </a:extLst>
          </p:cNvPr>
          <p:cNvSpPr/>
          <p:nvPr/>
        </p:nvSpPr>
        <p:spPr>
          <a:xfrm>
            <a:off x="6651002" y="1445951"/>
            <a:ext cx="4767468" cy="20314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63E85-5D32-C14E-8C8A-2756995DD43D}"/>
              </a:ext>
            </a:extLst>
          </p:cNvPr>
          <p:cNvSpPr>
            <a:spLocks noGrp="1"/>
          </p:cNvSpPr>
          <p:nvPr>
            <p:ph type="title"/>
          </p:nvPr>
        </p:nvSpPr>
        <p:spPr/>
        <p:txBody>
          <a:bodyPr/>
          <a:lstStyle/>
          <a:p>
            <a:r>
              <a:rPr lang="en-US" dirty="0"/>
              <a:t>Sub Queries vs CTE</a:t>
            </a:r>
          </a:p>
        </p:txBody>
      </p:sp>
      <p:sp>
        <p:nvSpPr>
          <p:cNvPr id="4" name="Rectangle 3">
            <a:extLst>
              <a:ext uri="{FF2B5EF4-FFF2-40B4-BE49-F238E27FC236}">
                <a16:creationId xmlns:a16="http://schemas.microsoft.com/office/drawing/2014/main" id="{94D84A69-AC7E-A44A-B931-F8CAB7B9924A}"/>
              </a:ext>
            </a:extLst>
          </p:cNvPr>
          <p:cNvSpPr/>
          <p:nvPr/>
        </p:nvSpPr>
        <p:spPr>
          <a:xfrm>
            <a:off x="6793462" y="1587311"/>
            <a:ext cx="4485860" cy="1754326"/>
          </a:xfrm>
          <a:prstGeom prst="rect">
            <a:avLst/>
          </a:prstGeom>
        </p:spPr>
        <p:txBody>
          <a:bodyPr wrap="square">
            <a:spAutoFit/>
          </a:bodyPr>
          <a:lstStyle/>
          <a:p>
            <a:r>
              <a:rPr lang="en-US" sz="1200" dirty="0"/>
              <a:t>WITH </a:t>
            </a:r>
            <a:r>
              <a:rPr lang="en-US" sz="1200" dirty="0" err="1"/>
              <a:t>avg_pet_count_over_time</a:t>
            </a:r>
            <a:r>
              <a:rPr lang="en-US" sz="1200" dirty="0"/>
              <a:t> </a:t>
            </a:r>
          </a:p>
          <a:p>
            <a:r>
              <a:rPr lang="en-US" sz="1200" dirty="0"/>
              <a:t>AS (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FROM </a:t>
            </a:r>
            <a:r>
              <a:rPr lang="en-US" sz="1200" dirty="0" err="1"/>
              <a:t>cat_pet_fact</a:t>
            </a:r>
            <a:r>
              <a:rPr lang="en-US" sz="1200" dirty="0"/>
              <a:t> GROUP BY </a:t>
            </a:r>
            <a:r>
              <a:rPr lang="en-US" sz="1200" dirty="0" err="1"/>
              <a:t>cat_id</a:t>
            </a:r>
            <a:r>
              <a:rPr lang="en-US" sz="1200" dirty="0"/>
              <a:t> ) </a:t>
            </a:r>
          </a:p>
          <a:p>
            <a:endParaRPr lang="en-US" sz="1200" dirty="0"/>
          </a:p>
          <a:p>
            <a:r>
              <a:rPr lang="en-US" sz="1200" dirty="0"/>
              <a:t>SELECT </a:t>
            </a:r>
            <a:r>
              <a:rPr lang="en-US" sz="1200" dirty="0" err="1"/>
              <a:t>cat_name</a:t>
            </a:r>
            <a:r>
              <a:rPr lang="en-US" sz="1200" dirty="0"/>
              <a:t>, </a:t>
            </a:r>
            <a:r>
              <a:rPr lang="en-US" sz="1200" dirty="0" err="1"/>
              <a:t>max_pet_date</a:t>
            </a:r>
            <a:r>
              <a:rPr lang="en-US" sz="1200" dirty="0"/>
              <a:t> </a:t>
            </a:r>
          </a:p>
          <a:p>
            <a:r>
              <a:rPr lang="en-US" sz="1200" dirty="0"/>
              <a:t>FROM </a:t>
            </a:r>
            <a:r>
              <a:rPr lang="en-US" sz="1200" dirty="0" err="1"/>
              <a:t>cat_dim</a:t>
            </a:r>
            <a:r>
              <a:rPr lang="en-US" sz="1200" dirty="0"/>
              <a:t> </a:t>
            </a:r>
          </a:p>
          <a:p>
            <a:r>
              <a:rPr lang="en-US" sz="1200" dirty="0"/>
              <a:t>LEFT JOIN </a:t>
            </a:r>
            <a:r>
              <a:rPr lang="en-US" sz="1200" dirty="0" err="1"/>
              <a:t>avg_pet_count_over_time</a:t>
            </a:r>
            <a:r>
              <a:rPr lang="en-US" sz="1200" dirty="0"/>
              <a:t> </a:t>
            </a:r>
          </a:p>
          <a:p>
            <a:r>
              <a:rPr lang="en-US" sz="1200" dirty="0"/>
              <a:t>ON </a:t>
            </a:r>
            <a:r>
              <a:rPr lang="en-US" sz="1200" dirty="0" err="1"/>
              <a:t>cat_dim.cat_id</a:t>
            </a:r>
            <a:r>
              <a:rPr lang="en-US" sz="1200" dirty="0"/>
              <a:t> = </a:t>
            </a:r>
            <a:r>
              <a:rPr lang="en-US" sz="1200" dirty="0" err="1"/>
              <a:t>avg_pet_count_over_time.cat_id</a:t>
            </a:r>
            <a:r>
              <a:rPr lang="en-US" sz="1200" dirty="0"/>
              <a:t>;</a:t>
            </a:r>
          </a:p>
        </p:txBody>
      </p:sp>
      <p:pic>
        <p:nvPicPr>
          <p:cNvPr id="6" name="Picture 5">
            <a:extLst>
              <a:ext uri="{FF2B5EF4-FFF2-40B4-BE49-F238E27FC236}">
                <a16:creationId xmlns:a16="http://schemas.microsoft.com/office/drawing/2014/main" id="{5CD2DC9F-7CA8-C245-8EF1-2039BEADDDB8}"/>
              </a:ext>
            </a:extLst>
          </p:cNvPr>
          <p:cNvPicPr>
            <a:picLocks noChangeAspect="1"/>
          </p:cNvPicPr>
          <p:nvPr/>
        </p:nvPicPr>
        <p:blipFill>
          <a:blip r:embed="rId3"/>
          <a:stretch>
            <a:fillRect/>
          </a:stretch>
        </p:blipFill>
        <p:spPr>
          <a:xfrm>
            <a:off x="6329334" y="1352407"/>
            <a:ext cx="500876" cy="410171"/>
          </a:xfrm>
          <a:prstGeom prst="rect">
            <a:avLst/>
          </a:prstGeom>
        </p:spPr>
      </p:pic>
      <p:sp>
        <p:nvSpPr>
          <p:cNvPr id="7" name="Rectangle 6">
            <a:extLst>
              <a:ext uri="{FF2B5EF4-FFF2-40B4-BE49-F238E27FC236}">
                <a16:creationId xmlns:a16="http://schemas.microsoft.com/office/drawing/2014/main" id="{A0F924B0-8B48-6F44-8331-6CFDF9B895E9}"/>
              </a:ext>
            </a:extLst>
          </p:cNvPr>
          <p:cNvSpPr/>
          <p:nvPr/>
        </p:nvSpPr>
        <p:spPr>
          <a:xfrm>
            <a:off x="779923" y="1834451"/>
            <a:ext cx="5169243" cy="1200329"/>
          </a:xfrm>
          <a:prstGeom prst="rect">
            <a:avLst/>
          </a:prstGeom>
        </p:spPr>
        <p:txBody>
          <a:bodyPr wrap="square">
            <a:spAutoFit/>
          </a:bodyPr>
          <a:lstStyle/>
          <a:p>
            <a:r>
              <a:rPr lang="en-US" sz="1200" dirty="0"/>
              <a:t>SELECT </a:t>
            </a:r>
            <a:r>
              <a:rPr lang="en-US" sz="1200" dirty="0" err="1"/>
              <a:t>cat_name</a:t>
            </a:r>
            <a:r>
              <a:rPr lang="en-US" sz="1200" dirty="0"/>
              <a:t>, </a:t>
            </a:r>
            <a:r>
              <a:rPr lang="en-US" sz="1200" dirty="0" err="1"/>
              <a:t>max_pet_date</a:t>
            </a:r>
            <a:r>
              <a:rPr lang="en-US" sz="1200" dirty="0"/>
              <a:t> FROM </a:t>
            </a:r>
            <a:r>
              <a:rPr lang="en-US" sz="1200" dirty="0" err="1"/>
              <a:t>cat_dim</a:t>
            </a:r>
            <a:r>
              <a:rPr lang="en-US" sz="1200" dirty="0"/>
              <a:t> </a:t>
            </a:r>
          </a:p>
          <a:p>
            <a:r>
              <a:rPr lang="en-US" sz="1200" dirty="0"/>
              <a:t>LEFT JOIN ( </a:t>
            </a:r>
          </a:p>
          <a:p>
            <a:r>
              <a:rPr lang="en-US" sz="1200" dirty="0"/>
              <a:t>	SELECT </a:t>
            </a:r>
            <a:r>
              <a:rPr lang="en-US" sz="1200" dirty="0" err="1"/>
              <a:t>cat_id</a:t>
            </a:r>
            <a:r>
              <a:rPr lang="en-US" sz="1200" dirty="0"/>
              <a:t>, MAX(timestamp)::DATE AS </a:t>
            </a:r>
            <a:r>
              <a:rPr lang="en-US" sz="1200" dirty="0" err="1"/>
              <a:t>max_pet_date</a:t>
            </a:r>
            <a:r>
              <a:rPr lang="en-US" sz="1200" dirty="0"/>
              <a:t>, 	MIN(timestamp)::DATE AS </a:t>
            </a:r>
            <a:r>
              <a:rPr lang="en-US" sz="1200" dirty="0" err="1"/>
              <a:t>min_pet_date</a:t>
            </a:r>
            <a:r>
              <a:rPr lang="en-US" sz="1200" dirty="0"/>
              <a:t> </a:t>
            </a:r>
          </a:p>
          <a:p>
            <a:r>
              <a:rPr lang="en-US" sz="1200" dirty="0"/>
              <a:t>	FROM </a:t>
            </a:r>
            <a:r>
              <a:rPr lang="en-US" sz="1200" dirty="0" err="1"/>
              <a:t>cat_pet_fact</a:t>
            </a:r>
            <a:r>
              <a:rPr lang="en-US" sz="1200" dirty="0"/>
              <a:t> GROUP BY </a:t>
            </a:r>
            <a:r>
              <a:rPr lang="en-US" sz="1200" dirty="0" err="1"/>
              <a:t>cat_id</a:t>
            </a:r>
            <a:r>
              <a:rPr lang="en-US" sz="1200" dirty="0"/>
              <a:t> ) AS </a:t>
            </a:r>
            <a:r>
              <a:rPr lang="en-US" sz="1200" dirty="0" err="1"/>
              <a:t>avg_pet</a:t>
            </a:r>
            <a:endParaRPr lang="en-US" sz="1200" dirty="0"/>
          </a:p>
          <a:p>
            <a:r>
              <a:rPr lang="en-US" sz="1200" dirty="0"/>
              <a:t>ON </a:t>
            </a:r>
            <a:r>
              <a:rPr lang="en-US" sz="1200" dirty="0" err="1"/>
              <a:t>cat_dim.cat_id</a:t>
            </a:r>
            <a:r>
              <a:rPr lang="en-US" sz="1200" dirty="0"/>
              <a:t> = </a:t>
            </a:r>
            <a:r>
              <a:rPr lang="en-US" sz="1200" dirty="0" err="1"/>
              <a:t>avg_pet.cat_id</a:t>
            </a:r>
            <a:r>
              <a:rPr lang="en-US" sz="1200" dirty="0"/>
              <a:t>;</a:t>
            </a:r>
          </a:p>
        </p:txBody>
      </p:sp>
      <p:pic>
        <p:nvPicPr>
          <p:cNvPr id="9" name="Picture 8">
            <a:extLst>
              <a:ext uri="{FF2B5EF4-FFF2-40B4-BE49-F238E27FC236}">
                <a16:creationId xmlns:a16="http://schemas.microsoft.com/office/drawing/2014/main" id="{2877848C-797F-B341-A47D-9DD551790CEE}"/>
              </a:ext>
            </a:extLst>
          </p:cNvPr>
          <p:cNvPicPr>
            <a:picLocks noChangeAspect="1"/>
          </p:cNvPicPr>
          <p:nvPr/>
        </p:nvPicPr>
        <p:blipFill>
          <a:blip r:embed="rId3"/>
          <a:stretch>
            <a:fillRect/>
          </a:stretch>
        </p:blipFill>
        <p:spPr>
          <a:xfrm>
            <a:off x="251020" y="1451818"/>
            <a:ext cx="500876" cy="410171"/>
          </a:xfrm>
          <a:prstGeom prst="rect">
            <a:avLst/>
          </a:prstGeom>
        </p:spPr>
      </p:pic>
      <p:sp>
        <p:nvSpPr>
          <p:cNvPr id="10" name="TextBox 9">
            <a:extLst>
              <a:ext uri="{FF2B5EF4-FFF2-40B4-BE49-F238E27FC236}">
                <a16:creationId xmlns:a16="http://schemas.microsoft.com/office/drawing/2014/main" id="{7BFDD2BC-7141-2B43-A77B-618B0E8603F3}"/>
              </a:ext>
            </a:extLst>
          </p:cNvPr>
          <p:cNvSpPr txBox="1"/>
          <p:nvPr/>
        </p:nvSpPr>
        <p:spPr>
          <a:xfrm>
            <a:off x="7893084" y="1263231"/>
            <a:ext cx="1940011" cy="369332"/>
          </a:xfrm>
          <a:prstGeom prst="rect">
            <a:avLst/>
          </a:prstGeom>
          <a:noFill/>
        </p:spPr>
        <p:txBody>
          <a:bodyPr wrap="square" rtlCol="0">
            <a:spAutoFit/>
          </a:bodyPr>
          <a:lstStyle/>
          <a:p>
            <a:pPr algn="ctr"/>
            <a:r>
              <a:rPr lang="en-US" sz="1800" b="1" dirty="0"/>
              <a:t>CTE</a:t>
            </a:r>
          </a:p>
        </p:txBody>
      </p:sp>
      <p:sp>
        <p:nvSpPr>
          <p:cNvPr id="11" name="TextBox 10">
            <a:extLst>
              <a:ext uri="{FF2B5EF4-FFF2-40B4-BE49-F238E27FC236}">
                <a16:creationId xmlns:a16="http://schemas.microsoft.com/office/drawing/2014/main" id="{FAD3528F-F809-F041-AD11-757C349BFF23}"/>
              </a:ext>
            </a:extLst>
          </p:cNvPr>
          <p:cNvSpPr txBox="1"/>
          <p:nvPr/>
        </p:nvSpPr>
        <p:spPr>
          <a:xfrm>
            <a:off x="2315646" y="1481228"/>
            <a:ext cx="1940011" cy="369332"/>
          </a:xfrm>
          <a:prstGeom prst="rect">
            <a:avLst/>
          </a:prstGeom>
          <a:noFill/>
        </p:spPr>
        <p:txBody>
          <a:bodyPr wrap="square" rtlCol="0">
            <a:spAutoFit/>
          </a:bodyPr>
          <a:lstStyle/>
          <a:p>
            <a:pPr algn="ctr"/>
            <a:r>
              <a:rPr lang="en-US" sz="1800" b="1" dirty="0"/>
              <a:t>SUBQUERY</a:t>
            </a:r>
          </a:p>
        </p:txBody>
      </p:sp>
      <p:sp>
        <p:nvSpPr>
          <p:cNvPr id="12" name="Rectangle 11">
            <a:extLst>
              <a:ext uri="{FF2B5EF4-FFF2-40B4-BE49-F238E27FC236}">
                <a16:creationId xmlns:a16="http://schemas.microsoft.com/office/drawing/2014/main" id="{09D9AD35-9DF2-F449-ABD4-615CE46107F2}"/>
              </a:ext>
            </a:extLst>
          </p:cNvPr>
          <p:cNvSpPr/>
          <p:nvPr/>
        </p:nvSpPr>
        <p:spPr>
          <a:xfrm>
            <a:off x="6579772" y="3864316"/>
            <a:ext cx="6096000" cy="2462213"/>
          </a:xfrm>
          <a:prstGeom prst="rect">
            <a:avLst/>
          </a:prstGeom>
        </p:spPr>
        <p:txBody>
          <a:bodyPr>
            <a:spAutoFit/>
          </a:bodyPr>
          <a:lstStyle/>
          <a:p>
            <a:r>
              <a:rPr lang="en-US" dirty="0"/>
              <a:t>WITH </a:t>
            </a:r>
            <a:r>
              <a:rPr lang="en-US" dirty="0" err="1"/>
              <a:t>avg_pet_count_over_time</a:t>
            </a:r>
            <a:r>
              <a:rPr lang="en-US" dirty="0"/>
              <a:t> </a:t>
            </a:r>
          </a:p>
          <a:p>
            <a:r>
              <a:rPr lang="en-US" dirty="0"/>
              <a:t>AS (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FROM </a:t>
            </a:r>
            <a:r>
              <a:rPr lang="en-US" dirty="0" err="1"/>
              <a:t>cat_pet_fact</a:t>
            </a:r>
            <a:r>
              <a:rPr lang="en-US" dirty="0"/>
              <a:t> GROUP BY 1 ) </a:t>
            </a:r>
          </a:p>
          <a:p>
            <a:endParaRPr lang="en-US" dirty="0"/>
          </a:p>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a:t>
            </a:r>
            <a:r>
              <a:rPr lang="en-US" dirty="0" err="1"/>
              <a:t>avg_pet_count_over_time</a:t>
            </a:r>
            <a:r>
              <a:rPr lang="en-US" dirty="0"/>
              <a:t> as t1 </a:t>
            </a:r>
          </a:p>
          <a:p>
            <a:r>
              <a:rPr lang="en-US" dirty="0"/>
              <a:t>ON </a:t>
            </a:r>
            <a:r>
              <a:rPr lang="en-US" dirty="0" err="1"/>
              <a:t>cat_dim.cat_id</a:t>
            </a:r>
            <a:r>
              <a:rPr lang="en-US" dirty="0"/>
              <a:t> = t1.cat_id </a:t>
            </a:r>
          </a:p>
          <a:p>
            <a:r>
              <a:rPr lang="en-US" dirty="0"/>
              <a:t>LEFT JOIN </a:t>
            </a:r>
            <a:r>
              <a:rPr lang="en-US" dirty="0" err="1"/>
              <a:t>avg_pet_count_over_time</a:t>
            </a:r>
            <a:r>
              <a:rPr lang="en-US" dirty="0"/>
              <a:t> as t2 </a:t>
            </a:r>
          </a:p>
          <a:p>
            <a:r>
              <a:rPr lang="en-US" dirty="0"/>
              <a:t>ON </a:t>
            </a:r>
            <a:r>
              <a:rPr lang="en-US" dirty="0" err="1"/>
              <a:t>cat_dim.cat_id</a:t>
            </a:r>
            <a:r>
              <a:rPr lang="en-US" dirty="0"/>
              <a:t> = t2.cat_id;</a:t>
            </a:r>
          </a:p>
        </p:txBody>
      </p:sp>
      <p:sp>
        <p:nvSpPr>
          <p:cNvPr id="13" name="Rectangle 12">
            <a:extLst>
              <a:ext uri="{FF2B5EF4-FFF2-40B4-BE49-F238E27FC236}">
                <a16:creationId xmlns:a16="http://schemas.microsoft.com/office/drawing/2014/main" id="{854A4BA0-346F-5145-8AD5-3174F4ADF0B9}"/>
              </a:ext>
            </a:extLst>
          </p:cNvPr>
          <p:cNvSpPr/>
          <p:nvPr/>
        </p:nvSpPr>
        <p:spPr>
          <a:xfrm>
            <a:off x="316544" y="4055056"/>
            <a:ext cx="6096000" cy="2246769"/>
          </a:xfrm>
          <a:prstGeom prst="rect">
            <a:avLst/>
          </a:prstGeom>
        </p:spPr>
        <p:txBody>
          <a:bodyPr>
            <a:spAutoFit/>
          </a:bodyPr>
          <a:lstStyle/>
          <a:p>
            <a:r>
              <a:rPr lang="en-US" dirty="0"/>
              <a:t>SELECT </a:t>
            </a:r>
            <a:r>
              <a:rPr lang="en-US" dirty="0" err="1"/>
              <a:t>cat_name</a:t>
            </a:r>
            <a:r>
              <a:rPr lang="en-US" dirty="0"/>
              <a:t>, t1.max_pet_date, t2.min_pet_date </a:t>
            </a:r>
          </a:p>
          <a:p>
            <a:r>
              <a:rPr lang="en-US" dirty="0"/>
              <a:t>FROM </a:t>
            </a:r>
            <a:r>
              <a:rPr lang="en-US" dirty="0" err="1"/>
              <a:t>cat_dim</a:t>
            </a:r>
            <a:r>
              <a:rPr lang="en-US" dirty="0"/>
              <a:t> </a:t>
            </a:r>
          </a:p>
          <a:p>
            <a:r>
              <a:rPr lang="en-US" dirty="0"/>
              <a:t>LEFT JOIN (SELECT </a:t>
            </a:r>
            <a:r>
              <a:rPr lang="en-US" dirty="0" err="1"/>
              <a:t>cat_id</a:t>
            </a:r>
            <a:r>
              <a:rPr lang="en-US" dirty="0"/>
              <a:t>, MAX(timestamp)::DATE </a:t>
            </a:r>
          </a:p>
          <a:p>
            <a:r>
              <a:rPr lang="en-US" dirty="0"/>
              <a:t>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t1 </a:t>
            </a:r>
          </a:p>
          <a:p>
            <a:r>
              <a:rPr lang="en-US" dirty="0"/>
              <a:t>	ON </a:t>
            </a:r>
            <a:r>
              <a:rPr lang="en-US" dirty="0" err="1"/>
              <a:t>cat_dim.cat_id</a:t>
            </a:r>
            <a:r>
              <a:rPr lang="en-US" dirty="0"/>
              <a:t> = t1.cat_id </a:t>
            </a:r>
          </a:p>
          <a:p>
            <a:r>
              <a:rPr lang="en-US" dirty="0"/>
              <a:t>LEFT JOIN (SELECT </a:t>
            </a:r>
            <a:r>
              <a:rPr lang="en-US" dirty="0" err="1"/>
              <a:t>cat_id</a:t>
            </a:r>
            <a:r>
              <a:rPr lang="en-US" dirty="0"/>
              <a:t>, MAX(timestamp)::DATE AS </a:t>
            </a:r>
            <a:r>
              <a:rPr lang="en-US" dirty="0" err="1"/>
              <a:t>max_pet_date</a:t>
            </a:r>
            <a:r>
              <a:rPr lang="en-US" dirty="0"/>
              <a:t>, 	MIN(timestamp)::DATE AS </a:t>
            </a:r>
            <a:r>
              <a:rPr lang="en-US" dirty="0" err="1"/>
              <a:t>min_pet_date</a:t>
            </a:r>
            <a:r>
              <a:rPr lang="en-US" dirty="0"/>
              <a:t> </a:t>
            </a:r>
          </a:p>
          <a:p>
            <a:r>
              <a:rPr lang="en-US" dirty="0"/>
              <a:t>	FROM </a:t>
            </a:r>
            <a:r>
              <a:rPr lang="en-US" dirty="0" err="1"/>
              <a:t>cat_pet_fact</a:t>
            </a:r>
            <a:r>
              <a:rPr lang="en-US" dirty="0"/>
              <a:t> GROUP BY 1) as t2 </a:t>
            </a:r>
          </a:p>
          <a:p>
            <a:r>
              <a:rPr lang="en-US" dirty="0"/>
              <a:t>	ON </a:t>
            </a:r>
            <a:r>
              <a:rPr lang="en-US" dirty="0" err="1"/>
              <a:t>cat_dim.cat_id</a:t>
            </a:r>
            <a:r>
              <a:rPr lang="en-US" dirty="0"/>
              <a:t> = t2.cat_id;</a:t>
            </a:r>
          </a:p>
        </p:txBody>
      </p:sp>
      <p:pic>
        <p:nvPicPr>
          <p:cNvPr id="16" name="Picture 15">
            <a:extLst>
              <a:ext uri="{FF2B5EF4-FFF2-40B4-BE49-F238E27FC236}">
                <a16:creationId xmlns:a16="http://schemas.microsoft.com/office/drawing/2014/main" id="{06903300-5EB9-A342-A149-5AA6B2FE6F8B}"/>
              </a:ext>
            </a:extLst>
          </p:cNvPr>
          <p:cNvPicPr>
            <a:picLocks noChangeAspect="1"/>
          </p:cNvPicPr>
          <p:nvPr/>
        </p:nvPicPr>
        <p:blipFill>
          <a:blip r:embed="rId3"/>
          <a:stretch>
            <a:fillRect/>
          </a:stretch>
        </p:blipFill>
        <p:spPr>
          <a:xfrm>
            <a:off x="-106759" y="3644885"/>
            <a:ext cx="500876" cy="410171"/>
          </a:xfrm>
          <a:prstGeom prst="rect">
            <a:avLst/>
          </a:prstGeom>
        </p:spPr>
      </p:pic>
      <p:pic>
        <p:nvPicPr>
          <p:cNvPr id="17" name="Picture 16">
            <a:extLst>
              <a:ext uri="{FF2B5EF4-FFF2-40B4-BE49-F238E27FC236}">
                <a16:creationId xmlns:a16="http://schemas.microsoft.com/office/drawing/2014/main" id="{D5A4B7BC-40F6-5547-A5E0-9C057F0380BA}"/>
              </a:ext>
            </a:extLst>
          </p:cNvPr>
          <p:cNvPicPr>
            <a:picLocks noChangeAspect="1"/>
          </p:cNvPicPr>
          <p:nvPr/>
        </p:nvPicPr>
        <p:blipFill>
          <a:blip r:embed="rId3"/>
          <a:stretch>
            <a:fillRect/>
          </a:stretch>
        </p:blipFill>
        <p:spPr>
          <a:xfrm>
            <a:off x="6246538" y="3496928"/>
            <a:ext cx="500876" cy="410171"/>
          </a:xfrm>
          <a:prstGeom prst="rect">
            <a:avLst/>
          </a:prstGeom>
        </p:spPr>
      </p:pic>
      <p:sp>
        <p:nvSpPr>
          <p:cNvPr id="18" name="8-Point Star 17">
            <a:extLst>
              <a:ext uri="{FF2B5EF4-FFF2-40B4-BE49-F238E27FC236}">
                <a16:creationId xmlns:a16="http://schemas.microsoft.com/office/drawing/2014/main" id="{87F5B490-55D2-2145-A5D0-B24F50D7ABDB}"/>
              </a:ext>
            </a:extLst>
          </p:cNvPr>
          <p:cNvSpPr/>
          <p:nvPr/>
        </p:nvSpPr>
        <p:spPr>
          <a:xfrm>
            <a:off x="5304130" y="2839473"/>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19" name="8-Point Star 18">
            <a:extLst>
              <a:ext uri="{FF2B5EF4-FFF2-40B4-BE49-F238E27FC236}">
                <a16:creationId xmlns:a16="http://schemas.microsoft.com/office/drawing/2014/main" id="{4DD109EB-9E1A-EF45-8EA7-5DCEDCACEF83}"/>
              </a:ext>
            </a:extLst>
          </p:cNvPr>
          <p:cNvSpPr/>
          <p:nvPr/>
        </p:nvSpPr>
        <p:spPr>
          <a:xfrm>
            <a:off x="10728771" y="2901277"/>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0" name="8-Point Star 19">
            <a:extLst>
              <a:ext uri="{FF2B5EF4-FFF2-40B4-BE49-F238E27FC236}">
                <a16:creationId xmlns:a16="http://schemas.microsoft.com/office/drawing/2014/main" id="{119C7AC7-90C9-0044-9F8D-03DE660A4407}"/>
              </a:ext>
            </a:extLst>
          </p:cNvPr>
          <p:cNvSpPr/>
          <p:nvPr/>
        </p:nvSpPr>
        <p:spPr>
          <a:xfrm>
            <a:off x="10996726" y="5838595"/>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1.3MB</a:t>
            </a:r>
          </a:p>
        </p:txBody>
      </p:sp>
      <p:sp>
        <p:nvSpPr>
          <p:cNvPr id="21" name="8-Point Star 20">
            <a:extLst>
              <a:ext uri="{FF2B5EF4-FFF2-40B4-BE49-F238E27FC236}">
                <a16:creationId xmlns:a16="http://schemas.microsoft.com/office/drawing/2014/main" id="{B36F7B73-8A06-4645-9BDC-EAB6BB299220}"/>
              </a:ext>
            </a:extLst>
          </p:cNvPr>
          <p:cNvSpPr/>
          <p:nvPr/>
        </p:nvSpPr>
        <p:spPr>
          <a:xfrm>
            <a:off x="5413595" y="5915778"/>
            <a:ext cx="1071141" cy="610105"/>
          </a:xfrm>
          <a:prstGeom prst="star8">
            <a:avLst/>
          </a:prstGeom>
          <a:solidFill>
            <a:schemeClr val="accent5">
              <a:lumMod val="20000"/>
              <a:lumOff val="80000"/>
            </a:schemeClr>
          </a:solidFill>
          <a:ln>
            <a:solidFill>
              <a:schemeClr val="accent1">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accent1">
                    <a:lumMod val="60000"/>
                    <a:lumOff val="40000"/>
                  </a:schemeClr>
                </a:solidFill>
              </a:rPr>
              <a:t>2.7MB</a:t>
            </a:r>
          </a:p>
        </p:txBody>
      </p:sp>
    </p:spTree>
    <p:extLst>
      <p:ext uri="{BB962C8B-B14F-4D97-AF65-F5344CB8AC3E}">
        <p14:creationId xmlns:p14="http://schemas.microsoft.com/office/powerpoint/2010/main" val="420234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1256279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7251-C481-2148-9828-D39BAD4432E5}"/>
              </a:ext>
            </a:extLst>
          </p:cNvPr>
          <p:cNvSpPr>
            <a:spLocks noGrp="1"/>
          </p:cNvSpPr>
          <p:nvPr>
            <p:ph type="title"/>
          </p:nvPr>
        </p:nvSpPr>
        <p:spPr/>
        <p:txBody>
          <a:bodyPr/>
          <a:lstStyle/>
          <a:p>
            <a:r>
              <a:rPr lang="en-US" dirty="0"/>
              <a:t>More stuff on windowing functions</a:t>
            </a:r>
          </a:p>
        </p:txBody>
      </p:sp>
      <p:sp>
        <p:nvSpPr>
          <p:cNvPr id="4" name="Slide Number Placeholder 3">
            <a:extLst>
              <a:ext uri="{FF2B5EF4-FFF2-40B4-BE49-F238E27FC236}">
                <a16:creationId xmlns:a16="http://schemas.microsoft.com/office/drawing/2014/main" id="{FB211CCF-C835-1F48-B106-55DDF58E15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2">
            <a:extLst>
              <a:ext uri="{FF2B5EF4-FFF2-40B4-BE49-F238E27FC236}">
                <a16:creationId xmlns:a16="http://schemas.microsoft.com/office/drawing/2014/main" id="{1D67234F-CA6D-4E44-A886-AAFB203E304E}"/>
              </a:ext>
            </a:extLst>
          </p:cNvPr>
          <p:cNvSpPr>
            <a:spLocks noGrp="1"/>
          </p:cNvSpPr>
          <p:nvPr>
            <p:ph type="body" idx="1"/>
          </p:nvPr>
        </p:nvSpPr>
        <p:spPr>
          <a:xfrm>
            <a:off x="271408" y="1098625"/>
            <a:ext cx="11231999" cy="4904609"/>
          </a:xfrm>
        </p:spPr>
        <p:txBody>
          <a:bodyPr/>
          <a:lstStyle/>
          <a:p>
            <a:pPr marL="228600" indent="0">
              <a:buSzPct val="100000"/>
            </a:pPr>
            <a:r>
              <a:rPr lang="en-US" sz="2400" dirty="0">
                <a:solidFill>
                  <a:schemeClr val="tx1"/>
                </a:solidFill>
              </a:rPr>
              <a:t>What is a window function?</a:t>
            </a:r>
          </a:p>
          <a:p>
            <a:pPr marL="514350" indent="-285750">
              <a:buSzPct val="100000"/>
              <a:buFont typeface="Arial" panose="020B0604020202020204" pitchFamily="34" charset="0"/>
              <a:buChar char="•"/>
            </a:pPr>
            <a:r>
              <a:rPr lang="en-US" dirty="0">
                <a:solidFill>
                  <a:schemeClr val="tx1"/>
                </a:solidFill>
              </a:rPr>
              <a:t>A window function looks at “windows” of your data while processing it</a:t>
            </a:r>
          </a:p>
          <a:p>
            <a:pPr marL="514350" indent="-285750">
              <a:buSzPct val="100000"/>
              <a:buFont typeface="Arial" panose="020B0604020202020204" pitchFamily="34" charset="0"/>
              <a:buChar char="•"/>
            </a:pPr>
            <a:r>
              <a:rPr lang="en-US" dirty="0">
                <a:solidFill>
                  <a:schemeClr val="tx1"/>
                </a:solidFill>
              </a:rPr>
              <a:t>Use frame definitions – to find the data within a specific area</a:t>
            </a:r>
          </a:p>
          <a:p>
            <a:pPr marL="514350" indent="-285750">
              <a:buSzPct val="100000"/>
              <a:buFont typeface="Arial" panose="020B0604020202020204" pitchFamily="34" charset="0"/>
              <a:buChar char="•"/>
            </a:pPr>
            <a:r>
              <a:rPr lang="en-US" dirty="0">
                <a:solidFill>
                  <a:schemeClr val="tx1"/>
                </a:solidFill>
              </a:rPr>
              <a:t>Use PARTITION BY to create multiple windows</a:t>
            </a:r>
          </a:p>
          <a:p>
            <a:pPr marL="514350" indent="-285750">
              <a:buSzPct val="100000"/>
              <a:buFont typeface="Arial" panose="020B0604020202020204" pitchFamily="34" charset="0"/>
              <a:buChar char="•"/>
            </a:pPr>
            <a:r>
              <a:rPr lang="en-US" dirty="0">
                <a:solidFill>
                  <a:schemeClr val="tx1"/>
                </a:solidFill>
              </a:rPr>
              <a:t>Pretty much any aggregate function can become a window function</a:t>
            </a: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a:p>
            <a:pPr marL="514350" indent="-285750">
              <a:buSzPct val="100000"/>
              <a:buFont typeface="Arial" panose="020B0604020202020204" pitchFamily="34" charset="0"/>
              <a:buChar char="•"/>
            </a:pPr>
            <a:endParaRPr lang="en-US" sz="2400" dirty="0">
              <a:solidFill>
                <a:schemeClr val="tx1"/>
              </a:solidFill>
            </a:endParaRPr>
          </a:p>
        </p:txBody>
      </p:sp>
      <p:pic>
        <p:nvPicPr>
          <p:cNvPr id="6" name="Picture 5" descr="A screenshot of a cell phone&#10;&#10;Description automatically generated">
            <a:extLst>
              <a:ext uri="{FF2B5EF4-FFF2-40B4-BE49-F238E27FC236}">
                <a16:creationId xmlns:a16="http://schemas.microsoft.com/office/drawing/2014/main" id="{DE550C8F-45B1-9E44-8C51-98155E4C7700}"/>
              </a:ext>
            </a:extLst>
          </p:cNvPr>
          <p:cNvPicPr>
            <a:picLocks noChangeAspect="1"/>
          </p:cNvPicPr>
          <p:nvPr/>
        </p:nvPicPr>
        <p:blipFill>
          <a:blip r:embed="rId3"/>
          <a:stretch>
            <a:fillRect/>
          </a:stretch>
        </p:blipFill>
        <p:spPr>
          <a:xfrm>
            <a:off x="688592" y="3299791"/>
            <a:ext cx="1121569" cy="337476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8E575B5-A560-4E47-99E0-9A9061B9B05E}"/>
              </a:ext>
            </a:extLst>
          </p:cNvPr>
          <p:cNvPicPr>
            <a:picLocks noChangeAspect="1"/>
          </p:cNvPicPr>
          <p:nvPr/>
        </p:nvPicPr>
        <p:blipFill>
          <a:blip r:embed="rId4"/>
          <a:stretch>
            <a:fillRect/>
          </a:stretch>
        </p:blipFill>
        <p:spPr>
          <a:xfrm>
            <a:off x="2491625" y="3299791"/>
            <a:ext cx="960841" cy="235170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2C994A5-AC2F-9941-B19D-FB2C4E506478}"/>
              </a:ext>
            </a:extLst>
          </p:cNvPr>
          <p:cNvPicPr>
            <a:picLocks noChangeAspect="1"/>
          </p:cNvPicPr>
          <p:nvPr/>
        </p:nvPicPr>
        <p:blipFill>
          <a:blip r:embed="rId5"/>
          <a:stretch>
            <a:fillRect/>
          </a:stretch>
        </p:blipFill>
        <p:spPr>
          <a:xfrm>
            <a:off x="3933294" y="3299791"/>
            <a:ext cx="1421286" cy="217335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0CC73264-A11D-334D-90AF-D6058E3A5018}"/>
              </a:ext>
            </a:extLst>
          </p:cNvPr>
          <p:cNvPicPr>
            <a:picLocks noChangeAspect="1"/>
          </p:cNvPicPr>
          <p:nvPr/>
        </p:nvPicPr>
        <p:blipFill>
          <a:blip r:embed="rId6"/>
          <a:stretch>
            <a:fillRect/>
          </a:stretch>
        </p:blipFill>
        <p:spPr>
          <a:xfrm>
            <a:off x="5756118" y="3277570"/>
            <a:ext cx="1339181" cy="355820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416D186-6741-F94E-BC2D-908B80AC3396}"/>
              </a:ext>
            </a:extLst>
          </p:cNvPr>
          <p:cNvPicPr>
            <a:picLocks noChangeAspect="1"/>
          </p:cNvPicPr>
          <p:nvPr/>
        </p:nvPicPr>
        <p:blipFill>
          <a:blip r:embed="rId7"/>
          <a:stretch>
            <a:fillRect/>
          </a:stretch>
        </p:blipFill>
        <p:spPr>
          <a:xfrm>
            <a:off x="7847296" y="3277570"/>
            <a:ext cx="1750515" cy="3053380"/>
          </a:xfrm>
          <a:prstGeom prst="rect">
            <a:avLst/>
          </a:prstGeom>
        </p:spPr>
      </p:pic>
    </p:spTree>
    <p:extLst>
      <p:ext uri="{BB962C8B-B14F-4D97-AF65-F5344CB8AC3E}">
        <p14:creationId xmlns:p14="http://schemas.microsoft.com/office/powerpoint/2010/main" val="246551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7823288" y="1305562"/>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1442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AC80-1E49-A042-8E7B-0D892736D05F}"/>
              </a:ext>
            </a:extLst>
          </p:cNvPr>
          <p:cNvSpPr>
            <a:spLocks noGrp="1"/>
          </p:cNvSpPr>
          <p:nvPr>
            <p:ph type="title"/>
          </p:nvPr>
        </p:nvSpPr>
        <p:spPr/>
        <p:txBody>
          <a:bodyPr/>
          <a:lstStyle/>
          <a:p>
            <a:r>
              <a:rPr lang="en-US" dirty="0"/>
              <a:t>REGEX</a:t>
            </a:r>
          </a:p>
        </p:txBody>
      </p:sp>
      <p:sp>
        <p:nvSpPr>
          <p:cNvPr id="4" name="Slide Number Placeholder 3">
            <a:extLst>
              <a:ext uri="{FF2B5EF4-FFF2-40B4-BE49-F238E27FC236}">
                <a16:creationId xmlns:a16="http://schemas.microsoft.com/office/drawing/2014/main" id="{9AAF1930-0422-2240-8DDC-7E6730F747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2">
            <a:extLst>
              <a:ext uri="{FF2B5EF4-FFF2-40B4-BE49-F238E27FC236}">
                <a16:creationId xmlns:a16="http://schemas.microsoft.com/office/drawing/2014/main" id="{68E5A80E-AE92-D74A-AE34-F6FFA7260C32}"/>
              </a:ext>
            </a:extLst>
          </p:cNvPr>
          <p:cNvSpPr>
            <a:spLocks noGrp="1"/>
          </p:cNvSpPr>
          <p:nvPr>
            <p:ph type="body" idx="1"/>
          </p:nvPr>
        </p:nvSpPr>
        <p:spPr>
          <a:xfrm>
            <a:off x="827999" y="1231200"/>
            <a:ext cx="10512000" cy="4680000"/>
          </a:xfrm>
        </p:spPr>
        <p:txBody>
          <a:bodyPr/>
          <a:lstStyle/>
          <a:p>
            <a:pPr marL="514350" indent="-285750">
              <a:buSzPct val="100000"/>
              <a:buFont typeface="Arial" panose="020B0604020202020204" pitchFamily="34" charset="0"/>
              <a:buChar char="•"/>
            </a:pPr>
            <a:r>
              <a:rPr lang="en-US" sz="2400" dirty="0">
                <a:solidFill>
                  <a:schemeClr val="tx1"/>
                </a:solidFill>
              </a:rPr>
              <a:t>String functions perform operations that match a regular expression (regex)</a:t>
            </a:r>
          </a:p>
          <a:p>
            <a:pPr marL="514350" indent="-285750">
              <a:buSzPct val="100000"/>
              <a:buFont typeface="Arial" panose="020B0604020202020204" pitchFamily="34" charset="0"/>
              <a:buChar char="•"/>
            </a:pPr>
            <a:r>
              <a:rPr lang="en-US" sz="2400" dirty="0">
                <a:solidFill>
                  <a:schemeClr val="tx1"/>
                </a:solidFill>
              </a:rPr>
              <a:t>Usually follow a pattern but do not have to</a:t>
            </a:r>
          </a:p>
          <a:p>
            <a:pPr marL="1028700" lvl="1" indent="-342900">
              <a:buFont typeface="Wingdings" pitchFamily="2" charset="2"/>
              <a:buChar char="Ø"/>
            </a:pPr>
            <a:r>
              <a:rPr lang="en-US" sz="1600" dirty="0"/>
              <a:t>\d: decimal digit (0-9)</a:t>
            </a:r>
          </a:p>
          <a:p>
            <a:pPr marL="1028700" lvl="1" indent="-342900">
              <a:buFont typeface="Wingdings" pitchFamily="2" charset="2"/>
              <a:buChar char="Ø"/>
            </a:pPr>
            <a:r>
              <a:rPr lang="en-US" sz="1600" dirty="0"/>
              <a:t>\D: not a decimal digit</a:t>
            </a:r>
          </a:p>
          <a:p>
            <a:pPr marL="1028700" lvl="1" indent="-342900">
              <a:buFont typeface="Wingdings" pitchFamily="2" charset="2"/>
              <a:buChar char="Ø"/>
            </a:pPr>
            <a:r>
              <a:rPr lang="en-US" sz="1600" dirty="0"/>
              <a:t>\s: whitespace character</a:t>
            </a:r>
          </a:p>
          <a:p>
            <a:pPr marL="1028700" lvl="1" indent="-342900">
              <a:buFont typeface="Wingdings" pitchFamily="2" charset="2"/>
              <a:buChar char="Ø"/>
            </a:pPr>
            <a:r>
              <a:rPr lang="en-US" sz="1600" dirty="0"/>
              <a:t>\S: not a whitespace character</a:t>
            </a:r>
          </a:p>
          <a:p>
            <a:pPr marL="1028700" lvl="1" indent="-342900">
              <a:buFont typeface="Wingdings" pitchFamily="2" charset="2"/>
              <a:buChar char="Ø"/>
            </a:pPr>
            <a:r>
              <a:rPr lang="en-US" sz="1600" dirty="0"/>
              <a:t>\w: “word” character (a-z, A-Z, underscore (“_”), or decimal digit)</a:t>
            </a:r>
          </a:p>
          <a:p>
            <a:pPr marL="1028700" lvl="1" indent="-342900">
              <a:buFont typeface="Wingdings" pitchFamily="2" charset="2"/>
              <a:buChar char="Ø"/>
            </a:pPr>
            <a:r>
              <a:rPr lang="en-US" sz="1600" dirty="0"/>
              <a:t>\W: not a word character</a:t>
            </a:r>
          </a:p>
          <a:p>
            <a:pPr marL="1028700" lvl="1" indent="-342900">
              <a:buFont typeface="Wingdings" pitchFamily="2" charset="2"/>
              <a:buChar char="Ø"/>
            </a:pPr>
            <a:r>
              <a:rPr lang="en-US" sz="1600" dirty="0"/>
              <a:t>\b: word boundary</a:t>
            </a:r>
          </a:p>
          <a:p>
            <a:pPr marL="1028700" lvl="1" indent="-342900">
              <a:buFont typeface="Wingdings" pitchFamily="2" charset="2"/>
              <a:buChar char="Ø"/>
            </a:pPr>
            <a:r>
              <a:rPr lang="en-US" sz="1600" dirty="0"/>
              <a:t>\B: not a word boundary</a:t>
            </a:r>
          </a:p>
          <a:p>
            <a:pPr marL="571500" indent="-342900">
              <a:buFont typeface="Arial" panose="020B0604020202020204" pitchFamily="34" charset="0"/>
              <a:buChar char="•"/>
            </a:pPr>
            <a:r>
              <a:rPr lang="en-US" sz="2400" dirty="0"/>
              <a:t>In General, the Longer Regex Is the Better Regex</a:t>
            </a:r>
          </a:p>
          <a:p>
            <a:pPr marL="571500" indent="-342900">
              <a:buFont typeface="Arial" panose="020B0604020202020204" pitchFamily="34" charset="0"/>
              <a:buChar char="•"/>
            </a:pPr>
            <a:r>
              <a:rPr lang="en-US" sz="2400" dirty="0"/>
              <a:t>The faster you can throw out non-matching input, the fewer cycles you waste</a:t>
            </a:r>
          </a:p>
          <a:p>
            <a:pPr marL="571500" indent="-342900">
              <a:buFont typeface="Arial" panose="020B0604020202020204" pitchFamily="34" charset="0"/>
              <a:buChar char="•"/>
            </a:pPr>
            <a:r>
              <a:rPr lang="en-US" sz="2400" dirty="0"/>
              <a:t>More documentation available at </a:t>
            </a:r>
            <a:r>
              <a:rPr lang="en-US" dirty="0">
                <a:hlinkClick r:id="rId3"/>
              </a:rPr>
              <a:t>https://perldoc.perl.org/perlrecharclass.html#Backslash-sequences</a:t>
            </a:r>
            <a:endParaRPr lang="en-US" dirty="0"/>
          </a:p>
          <a:p>
            <a:pPr marL="1143000" lvl="1" indent="-457200">
              <a:buSzPct val="100000"/>
              <a:buFont typeface="Arial" panose="020B0604020202020204" pitchFamily="34" charset="0"/>
              <a:buChar char="•"/>
            </a:pPr>
            <a:endParaRPr lang="en-US" sz="2600" dirty="0">
              <a:solidFill>
                <a:schemeClr val="tx1"/>
              </a:solidFill>
            </a:endParaRPr>
          </a:p>
        </p:txBody>
      </p:sp>
    </p:spTree>
    <p:extLst>
      <p:ext uri="{BB962C8B-B14F-4D97-AF65-F5344CB8AC3E}">
        <p14:creationId xmlns:p14="http://schemas.microsoft.com/office/powerpoint/2010/main" val="247445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2"/>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450E4A-764D-7F4A-8840-C8E3F19242AC}"/>
              </a:ext>
            </a:extLst>
          </p:cNvPr>
          <p:cNvSpPr/>
          <p:nvPr/>
        </p:nvSpPr>
        <p:spPr>
          <a:xfrm>
            <a:off x="596347" y="1780493"/>
            <a:ext cx="6440557" cy="102897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900B5-72AF-9945-9477-4253E5561013}"/>
              </a:ext>
            </a:extLst>
          </p:cNvPr>
          <p:cNvSpPr>
            <a:spLocks noGrp="1"/>
          </p:cNvSpPr>
          <p:nvPr>
            <p:ph type="title"/>
          </p:nvPr>
        </p:nvSpPr>
        <p:spPr/>
        <p:txBody>
          <a:bodyPr/>
          <a:lstStyle/>
          <a:p>
            <a:r>
              <a:rPr lang="en-US" dirty="0"/>
              <a:t>Flattening Arrays</a:t>
            </a:r>
          </a:p>
        </p:txBody>
      </p:sp>
      <p:sp>
        <p:nvSpPr>
          <p:cNvPr id="3" name="Text Placeholder 2">
            <a:extLst>
              <a:ext uri="{FF2B5EF4-FFF2-40B4-BE49-F238E27FC236}">
                <a16:creationId xmlns:a16="http://schemas.microsoft.com/office/drawing/2014/main" id="{FE1B8BAD-71AF-8246-9E53-330FABDB9A21}"/>
              </a:ext>
            </a:extLst>
          </p:cNvPr>
          <p:cNvSpPr>
            <a:spLocks noGrp="1"/>
          </p:cNvSpPr>
          <p:nvPr>
            <p:ph type="body" idx="1"/>
          </p:nvPr>
        </p:nvSpPr>
        <p:spPr>
          <a:xfrm>
            <a:off x="828000" y="1157249"/>
            <a:ext cx="10512000" cy="4680000"/>
          </a:xfrm>
        </p:spPr>
        <p:txBody>
          <a:bodyPr/>
          <a:lstStyle/>
          <a:p>
            <a:pPr marL="514350" indent="-285750">
              <a:buFont typeface="Arial" panose="020B0604020202020204" pitchFamily="34" charset="0"/>
              <a:buChar char="•"/>
            </a:pPr>
            <a:r>
              <a:rPr lang="en-US" sz="2400" dirty="0">
                <a:solidFill>
                  <a:schemeClr val="tx1"/>
                </a:solidFill>
              </a:rPr>
              <a:t>Flattens (explodes) compound values into multiple rows</a:t>
            </a: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sz="2400" dirty="0">
              <a:solidFill>
                <a:schemeClr val="tx1"/>
              </a:solidFill>
            </a:endParaRPr>
          </a:p>
          <a:p>
            <a:pPr marL="514350" indent="-285750">
              <a:buFont typeface="Arial" panose="020B0604020202020204" pitchFamily="34" charset="0"/>
              <a:buChar char="•"/>
            </a:pPr>
            <a:endParaRPr lang="en-US" dirty="0">
              <a:solidFill>
                <a:schemeClr val="tx1"/>
              </a:solidFill>
            </a:endParaRPr>
          </a:p>
          <a:p>
            <a:pPr marL="971550" lvl="1" indent="-285750">
              <a:buFont typeface="Wingdings" pitchFamily="2" charset="2"/>
              <a:buChar char="Ø"/>
            </a:pPr>
            <a:r>
              <a:rPr lang="en-US" sz="1400" dirty="0">
                <a:solidFill>
                  <a:schemeClr val="tx1"/>
                </a:solidFill>
              </a:rPr>
              <a:t>SEQ - A unique sequence number associated with the input record; the sequence is not guaranteed to be gap-free or 	ordered in any particular way</a:t>
            </a:r>
          </a:p>
          <a:p>
            <a:pPr marL="971550" lvl="1" indent="-285750">
              <a:buFont typeface="Wingdings" pitchFamily="2" charset="2"/>
              <a:buChar char="Ø"/>
            </a:pPr>
            <a:r>
              <a:rPr lang="en-US" sz="1400" dirty="0">
                <a:solidFill>
                  <a:schemeClr val="tx1"/>
                </a:solidFill>
              </a:rPr>
              <a:t>KEY - For maps or objects, this column contains the key to the exploded value</a:t>
            </a:r>
          </a:p>
          <a:p>
            <a:pPr marL="971550" lvl="1" indent="-285750">
              <a:buFont typeface="Wingdings" pitchFamily="2" charset="2"/>
              <a:buChar char="Ø"/>
            </a:pPr>
            <a:r>
              <a:rPr lang="en-US" sz="1400" dirty="0">
                <a:solidFill>
                  <a:schemeClr val="tx1"/>
                </a:solidFill>
              </a:rPr>
              <a:t>PATH - The path to the element within a data structure which needs to be flattened</a:t>
            </a:r>
          </a:p>
          <a:p>
            <a:pPr marL="971550" lvl="1" indent="-285750">
              <a:buFont typeface="Wingdings" pitchFamily="2" charset="2"/>
              <a:buChar char="Ø"/>
            </a:pPr>
            <a:r>
              <a:rPr lang="en-US" sz="1400" dirty="0">
                <a:solidFill>
                  <a:schemeClr val="tx1"/>
                </a:solidFill>
              </a:rPr>
              <a:t>INDEX - The index of the element, if it is an array; otherwise NULL</a:t>
            </a:r>
          </a:p>
          <a:p>
            <a:pPr marL="971550" lvl="1" indent="-285750">
              <a:buFont typeface="Wingdings" pitchFamily="2" charset="2"/>
              <a:buChar char="Ø"/>
            </a:pPr>
            <a:r>
              <a:rPr lang="en-US" sz="1400" dirty="0">
                <a:solidFill>
                  <a:schemeClr val="tx1"/>
                </a:solidFill>
              </a:rPr>
              <a:t>VALUE - The value of the element of the flattened array/object</a:t>
            </a:r>
          </a:p>
          <a:p>
            <a:pPr marL="971550" lvl="1" indent="-285750">
              <a:buFont typeface="Wingdings" pitchFamily="2" charset="2"/>
              <a:buChar char="Ø"/>
            </a:pPr>
            <a:r>
              <a:rPr lang="en-US" sz="1400" dirty="0">
                <a:solidFill>
                  <a:schemeClr val="tx1"/>
                </a:solidFill>
              </a:rPr>
              <a:t>THIS - The element being flattened (useful in recursive flattening)</a:t>
            </a:r>
          </a:p>
          <a:p>
            <a:pPr marL="514350" indent="-285750">
              <a:buFont typeface="Arial" panose="020B0604020202020204" pitchFamily="34" charset="0"/>
              <a:buChar char="•"/>
            </a:pPr>
            <a:r>
              <a:rPr lang="en-US" sz="2400" dirty="0">
                <a:solidFill>
                  <a:schemeClr val="tx1"/>
                </a:solidFill>
              </a:rPr>
              <a:t>Dot or bracket format to flatten semi structured data</a:t>
            </a:r>
          </a:p>
          <a:p>
            <a:pPr marL="971550" lvl="1" indent="-285750">
              <a:buFont typeface="Arial" panose="020B0604020202020204" pitchFamily="34" charset="0"/>
              <a:buChar char="•"/>
            </a:pPr>
            <a:r>
              <a:rPr lang="en-US" sz="1600" dirty="0">
                <a:solidFill>
                  <a:schemeClr val="tx1"/>
                </a:solidFill>
              </a:rPr>
              <a:t>JSON object: &lt;column&gt;:&lt;level1_element&gt;.&lt;level2_element&gt;.&lt;level3_element&gt;</a:t>
            </a:r>
          </a:p>
          <a:p>
            <a:pPr marL="971550" lvl="1" indent="-285750">
              <a:buFont typeface="Arial" panose="020B0604020202020204" pitchFamily="34" charset="0"/>
              <a:buChar char="•"/>
            </a:pPr>
            <a:r>
              <a:rPr lang="en-US" sz="1600" dirty="0">
                <a:solidFill>
                  <a:schemeClr val="tx1"/>
                </a:solidFill>
              </a:rPr>
              <a:t> an object: &lt;column&gt;['&lt;level1_element&gt;']['&lt;level2_element&gt;’]</a:t>
            </a:r>
          </a:p>
          <a:p>
            <a:pPr marL="514350" indent="-285750">
              <a:buFont typeface="Arial" panose="020B0604020202020204" pitchFamily="34" charset="0"/>
              <a:buChar char="•"/>
            </a:pPr>
            <a:r>
              <a:rPr lang="en-US" sz="2400" dirty="0">
                <a:solidFill>
                  <a:schemeClr val="tx1"/>
                </a:solidFill>
              </a:rPr>
              <a:t>Parsing Arrays Directly from a Staged Data File</a:t>
            </a:r>
          </a:p>
          <a:p>
            <a:pPr marL="514350" indent="-285750">
              <a:buFont typeface="Arial" panose="020B0604020202020204" pitchFamily="34" charset="0"/>
              <a:buChar char="•"/>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0E163926-E277-F143-AF1C-2F010E7385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5" name="Rectangle 4">
            <a:extLst>
              <a:ext uri="{FF2B5EF4-FFF2-40B4-BE49-F238E27FC236}">
                <a16:creationId xmlns:a16="http://schemas.microsoft.com/office/drawing/2014/main" id="{CDCE3F96-4C3C-6345-B413-42D1104C3121}"/>
              </a:ext>
            </a:extLst>
          </p:cNvPr>
          <p:cNvSpPr/>
          <p:nvPr/>
        </p:nvSpPr>
        <p:spPr>
          <a:xfrm>
            <a:off x="596347" y="1880229"/>
            <a:ext cx="6573079" cy="954107"/>
          </a:xfrm>
          <a:prstGeom prst="rect">
            <a:avLst/>
          </a:prstGeom>
        </p:spPr>
        <p:txBody>
          <a:bodyPr wrap="square">
            <a:spAutoFit/>
          </a:bodyPr>
          <a:lstStyle/>
          <a:p>
            <a:r>
              <a:rPr lang="en-US" dirty="0"/>
              <a:t>FLATTEN( INPUT =&gt; </a:t>
            </a:r>
            <a:r>
              <a:rPr lang="en-US" i="1" dirty="0">
                <a:solidFill>
                  <a:srgbClr val="009999"/>
                </a:solidFill>
              </a:rPr>
              <a:t>&lt;expr&gt;	</a:t>
            </a:r>
            <a:r>
              <a:rPr lang="en-US" dirty="0"/>
              <a:t> [ , PATH =&gt; </a:t>
            </a:r>
            <a:r>
              <a:rPr lang="en-US" i="1" dirty="0">
                <a:solidFill>
                  <a:srgbClr val="009999"/>
                </a:solidFill>
              </a:rPr>
              <a:t>&lt;</a:t>
            </a:r>
            <a:r>
              <a:rPr lang="en-US" i="1" dirty="0" err="1">
                <a:solidFill>
                  <a:srgbClr val="009999"/>
                </a:solidFill>
              </a:rPr>
              <a:t>constant_expr</a:t>
            </a:r>
            <a:r>
              <a:rPr lang="en-US" i="1" dirty="0">
                <a:solidFill>
                  <a:srgbClr val="009999"/>
                </a:solidFill>
              </a:rPr>
              <a:t>&gt;</a:t>
            </a:r>
            <a:r>
              <a:rPr lang="en-US" dirty="0"/>
              <a:t> ]</a:t>
            </a:r>
          </a:p>
          <a:p>
            <a:r>
              <a:rPr lang="en-US" dirty="0"/>
              <a:t>			 [ , OUTER =&gt; TRUE | FALSE ] </a:t>
            </a:r>
          </a:p>
          <a:p>
            <a:r>
              <a:rPr lang="en-US" dirty="0"/>
              <a:t>			[ , RECURSIVE =&gt; TRUE | FALSE ] </a:t>
            </a:r>
          </a:p>
          <a:p>
            <a:r>
              <a:rPr lang="en-US" dirty="0"/>
              <a:t>			[ , MODE =&gt; 'OBJECT' | 'ARRAY' | 'BOTH' ] )</a:t>
            </a:r>
          </a:p>
        </p:txBody>
      </p:sp>
      <p:pic>
        <p:nvPicPr>
          <p:cNvPr id="7" name="Picture 6">
            <a:extLst>
              <a:ext uri="{FF2B5EF4-FFF2-40B4-BE49-F238E27FC236}">
                <a16:creationId xmlns:a16="http://schemas.microsoft.com/office/drawing/2014/main" id="{334CE5B5-E5C8-7C44-8FDE-32E7DB3F13F9}"/>
              </a:ext>
            </a:extLst>
          </p:cNvPr>
          <p:cNvPicPr>
            <a:picLocks noChangeAspect="1"/>
          </p:cNvPicPr>
          <p:nvPr/>
        </p:nvPicPr>
        <p:blipFill>
          <a:blip r:embed="rId3"/>
          <a:stretch>
            <a:fillRect/>
          </a:stretch>
        </p:blipFill>
        <p:spPr>
          <a:xfrm>
            <a:off x="296123" y="1513897"/>
            <a:ext cx="531877" cy="435558"/>
          </a:xfrm>
          <a:prstGeom prst="rect">
            <a:avLst/>
          </a:prstGeom>
        </p:spPr>
      </p:pic>
    </p:spTree>
    <p:extLst>
      <p:ext uri="{BB962C8B-B14F-4D97-AF65-F5344CB8AC3E}">
        <p14:creationId xmlns:p14="http://schemas.microsoft.com/office/powerpoint/2010/main" val="1827926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9485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Lab4</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7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6" y="3203637"/>
            <a:ext cx="5055472" cy="2816163"/>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214691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415406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354886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64099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4CA38D-B829-2744-A70E-2604AA4F917F}"/>
              </a:ext>
            </a:extLst>
          </p:cNvPr>
          <p:cNvSpPr/>
          <p:nvPr/>
        </p:nvSpPr>
        <p:spPr>
          <a:xfrm>
            <a:off x="1752794" y="2388720"/>
            <a:ext cx="7281478" cy="357225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A36-064F-9B43-9FF8-18A8507497C4}"/>
              </a:ext>
            </a:extLst>
          </p:cNvPr>
          <p:cNvSpPr>
            <a:spLocks noGrp="1"/>
          </p:cNvSpPr>
          <p:nvPr>
            <p:ph type="title"/>
          </p:nvPr>
        </p:nvSpPr>
        <p:spPr/>
        <p:txBody>
          <a:bodyPr/>
          <a:lstStyle/>
          <a:p>
            <a:r>
              <a:rPr lang="en-US" dirty="0"/>
              <a:t>Hierarchy of SQL Functions</a:t>
            </a:r>
          </a:p>
        </p:txBody>
      </p:sp>
      <p:sp>
        <p:nvSpPr>
          <p:cNvPr id="3" name="Text Placeholder 2">
            <a:extLst>
              <a:ext uri="{FF2B5EF4-FFF2-40B4-BE49-F238E27FC236}">
                <a16:creationId xmlns:a16="http://schemas.microsoft.com/office/drawing/2014/main" id="{25AF24A0-12A1-A54B-BEF8-629D1032396E}"/>
              </a:ext>
            </a:extLst>
          </p:cNvPr>
          <p:cNvSpPr>
            <a:spLocks noGrp="1"/>
          </p:cNvSpPr>
          <p:nvPr>
            <p:ph type="body" idx="1"/>
          </p:nvPr>
        </p:nvSpPr>
        <p:spPr>
          <a:xfrm>
            <a:off x="364704" y="1363111"/>
            <a:ext cx="10512000" cy="794873"/>
          </a:xfrm>
        </p:spPr>
        <p:txBody>
          <a:bodyPr/>
          <a:lstStyle/>
          <a:p>
            <a:pPr fontAlgn="base"/>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Mini Lab Breakout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SELECT Statement Execution Order </a:t>
            </a:r>
          </a:p>
          <a:p>
            <a:endParaRPr lang="en-US" dirty="0"/>
          </a:p>
        </p:txBody>
      </p:sp>
      <p:sp>
        <p:nvSpPr>
          <p:cNvPr id="5" name="Rectangle 4">
            <a:extLst>
              <a:ext uri="{FF2B5EF4-FFF2-40B4-BE49-F238E27FC236}">
                <a16:creationId xmlns:a16="http://schemas.microsoft.com/office/drawing/2014/main" id="{98B8FAA6-9CEE-3D48-B82A-CF78CC9F7C6C}"/>
              </a:ext>
            </a:extLst>
          </p:cNvPr>
          <p:cNvSpPr/>
          <p:nvPr/>
        </p:nvSpPr>
        <p:spPr>
          <a:xfrm>
            <a:off x="2569244" y="2632567"/>
            <a:ext cx="8174365" cy="2862322"/>
          </a:xfrm>
          <a:prstGeom prst="rect">
            <a:avLst/>
          </a:prstGeom>
        </p:spPr>
        <p:txBody>
          <a:bodyPr wrap="square">
            <a:spAutoFit/>
          </a:bodyPr>
          <a:lstStyle/>
          <a:p>
            <a:r>
              <a:rPr lang="en-US" sz="1800" dirty="0">
                <a:latin typeface="Helvetica Neue Light" panose="02000403000000020004" pitchFamily="2" charset="0"/>
                <a:ea typeface="Helvetica Neue Light" panose="02000403000000020004" pitchFamily="2" charset="0"/>
              </a:rPr>
              <a:t>SELECT  DISTINCT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TOP_specification</a:t>
            </a:r>
            <a:r>
              <a:rPr lang="en-US" sz="1800" dirty="0">
                <a:solidFill>
                  <a:srgbClr val="888888"/>
                </a:solidFill>
                <a:latin typeface="Helvetica Neue Light" panose="02000403000000020004" pitchFamily="2" charset="0"/>
                <a:ea typeface="Helvetica Neue Light" panose="02000403000000020004" pitchFamily="2" charset="0"/>
              </a:rPr>
              <a:t>&gt; &lt;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p>
          <a:p>
            <a:r>
              <a:rPr lang="en-US" sz="1800" dirty="0">
                <a:solidFill>
                  <a:schemeClr val="tx1"/>
                </a:solidFill>
                <a:latin typeface="Helvetica Neue Light" panose="02000403000000020004" pitchFamily="2" charset="0"/>
                <a:ea typeface="Helvetica Neue Light" panose="02000403000000020004" pitchFamily="2" charset="0"/>
              </a:rPr>
              <a:t>FROM</a:t>
            </a:r>
            <a:r>
              <a:rPr lang="en-US" sz="1800" dirty="0">
                <a:solidFill>
                  <a:srgbClr val="888888"/>
                </a:solidFill>
                <a:latin typeface="Helvetica Neue Light" panose="02000403000000020004" pitchFamily="2" charset="0"/>
                <a:ea typeface="Helvetica Neue Light" panose="02000403000000020004" pitchFamily="2" charset="0"/>
              </a:rPr>
              <a:t> </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(SELECT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FROM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left_table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join_type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JOIN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right_table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	ON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join_condition</a:t>
            </a:r>
            <a:r>
              <a:rPr lang="en-US" sz="1800" dirty="0">
                <a:solidFill>
                  <a:srgbClr val="888888"/>
                </a:solidFill>
                <a:latin typeface="Helvetica Neue Light" panose="02000403000000020004" pitchFamily="2" charset="0"/>
                <a:ea typeface="Helvetica Neue Light" panose="02000403000000020004" pitchFamily="2" charset="0"/>
              </a:rPr>
              <a:t>&gt; </a:t>
            </a:r>
            <a:r>
              <a:rPr lang="en-US" sz="1800" dirty="0">
                <a:latin typeface="Helvetica Neue Light" panose="02000403000000020004" pitchFamily="2" charset="0"/>
                <a:ea typeface="Helvetica Neue Light" panose="02000403000000020004" pitchFamily="2" charset="0"/>
              </a:rPr>
              <a:t>) X</a:t>
            </a:r>
          </a:p>
          <a:p>
            <a:r>
              <a:rPr lang="en-US" sz="1800" dirty="0">
                <a:latin typeface="Helvetica Neue Light" panose="02000403000000020004" pitchFamily="2" charset="0"/>
                <a:ea typeface="Helvetica Neue Light" panose="02000403000000020004" pitchFamily="2" charset="0"/>
              </a:rPr>
              <a:t>WHERE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where_condition</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b="1" dirty="0">
              <a:latin typeface="Helvetica Neue Light" panose="02000403000000020004" pitchFamily="2" charset="0"/>
              <a:ea typeface="Helvetica Neue Light" panose="02000403000000020004" pitchFamily="2" charset="0"/>
            </a:endParaRPr>
          </a:p>
          <a:p>
            <a:r>
              <a:rPr lang="en-US" sz="1800" dirty="0">
                <a:latin typeface="Helvetica Neue Light" panose="02000403000000020004" pitchFamily="2" charset="0"/>
                <a:ea typeface="Helvetica Neue Light" panose="02000403000000020004" pitchFamily="2" charset="0"/>
              </a:rPr>
              <a:t>GROUP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group_by_list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HAVING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having_condition</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ORDER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order_by_list</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EA898AD-7F7B-924A-AD31-9A42BA7F018D}"/>
              </a:ext>
            </a:extLst>
          </p:cNvPr>
          <p:cNvPicPr>
            <a:picLocks noChangeAspect="1"/>
          </p:cNvPicPr>
          <p:nvPr/>
        </p:nvPicPr>
        <p:blipFill>
          <a:blip r:embed="rId3"/>
          <a:stretch>
            <a:fillRect/>
          </a:stretch>
        </p:blipFill>
        <p:spPr>
          <a:xfrm>
            <a:off x="1448391" y="2336904"/>
            <a:ext cx="803878" cy="658302"/>
          </a:xfrm>
          <a:prstGeom prst="rect">
            <a:avLst/>
          </a:prstGeom>
        </p:spPr>
      </p:pic>
      <p:pic>
        <p:nvPicPr>
          <p:cNvPr id="8" name="Picture 7">
            <a:extLst>
              <a:ext uri="{FF2B5EF4-FFF2-40B4-BE49-F238E27FC236}">
                <a16:creationId xmlns:a16="http://schemas.microsoft.com/office/drawing/2014/main" id="{8FE92BF0-59AA-2240-BDE0-B500DFB24527}"/>
              </a:ext>
            </a:extLst>
          </p:cNvPr>
          <p:cNvPicPr>
            <a:picLocks noChangeAspect="1"/>
          </p:cNvPicPr>
          <p:nvPr/>
        </p:nvPicPr>
        <p:blipFill>
          <a:blip r:embed="rId4"/>
          <a:stretch>
            <a:fillRect/>
          </a:stretch>
        </p:blipFill>
        <p:spPr>
          <a:xfrm>
            <a:off x="3011424" y="1503639"/>
            <a:ext cx="3301492" cy="885081"/>
          </a:xfrm>
          <a:prstGeom prst="rect">
            <a:avLst/>
          </a:prstGeom>
        </p:spPr>
      </p:pic>
      <p:pic>
        <p:nvPicPr>
          <p:cNvPr id="9" name="Picture 8">
            <a:extLst>
              <a:ext uri="{FF2B5EF4-FFF2-40B4-BE49-F238E27FC236}">
                <a16:creationId xmlns:a16="http://schemas.microsoft.com/office/drawing/2014/main" id="{1EB6CD92-6694-B141-8A63-1182E5E53255}"/>
              </a:ext>
            </a:extLst>
          </p:cNvPr>
          <p:cNvPicPr>
            <a:picLocks noChangeAspect="1"/>
          </p:cNvPicPr>
          <p:nvPr/>
        </p:nvPicPr>
        <p:blipFill>
          <a:blip r:embed="rId5"/>
          <a:stretch>
            <a:fillRect/>
          </a:stretch>
        </p:blipFill>
        <p:spPr>
          <a:xfrm>
            <a:off x="7842356" y="4204301"/>
            <a:ext cx="2383831" cy="2653699"/>
          </a:xfrm>
          <a:prstGeom prst="rect">
            <a:avLst/>
          </a:prstGeom>
        </p:spPr>
      </p:pic>
      <p:sp>
        <p:nvSpPr>
          <p:cNvPr id="10" name="Rectangle 9">
            <a:extLst>
              <a:ext uri="{FF2B5EF4-FFF2-40B4-BE49-F238E27FC236}">
                <a16:creationId xmlns:a16="http://schemas.microsoft.com/office/drawing/2014/main" id="{858A3368-AC83-6247-AD6E-0316B1BBA5D7}"/>
              </a:ext>
            </a:extLst>
          </p:cNvPr>
          <p:cNvSpPr/>
          <p:nvPr/>
        </p:nvSpPr>
        <p:spPr>
          <a:xfrm>
            <a:off x="0" y="6437376"/>
            <a:ext cx="12192000" cy="420624"/>
          </a:xfrm>
          <a:prstGeom prst="rect">
            <a:avLst/>
          </a:prstGeom>
          <a:solidFill>
            <a:srgbClr val="F57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91FDF1A-4ED3-6F44-BB31-BD54675BDA7B}"/>
              </a:ext>
            </a:extLst>
          </p:cNvPr>
          <p:cNvSpPr>
            <a:spLocks noGrp="1"/>
          </p:cNvSpPr>
          <p:nvPr>
            <p:ph type="sldNum" idx="12"/>
          </p:nvPr>
        </p:nvSpPr>
        <p:spPr>
          <a:xfrm>
            <a:off x="11357933" y="6497424"/>
            <a:ext cx="834067" cy="298455"/>
          </a:xfrm>
        </p:spPr>
        <p:txBody>
          <a:bodyPr/>
          <a:lstStyle/>
          <a:p>
            <a:pPr marL="0" lvl="0" indent="0" algn="ct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129954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42019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102692878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8284</TotalTime>
  <Words>3236</Words>
  <Application>Microsoft Macintosh PowerPoint</Application>
  <PresentationFormat>Widescreen</PresentationFormat>
  <Paragraphs>269</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Wingdings</vt:lpstr>
      <vt:lpstr>Helvetica Neue Light</vt:lpstr>
      <vt:lpstr>Calibri</vt:lpstr>
      <vt:lpstr>DI Template</vt:lpstr>
      <vt:lpstr>PowerPoint Presentation</vt:lpstr>
      <vt:lpstr>Snowflake Automation</vt:lpstr>
      <vt:lpstr>PowerPoint Presentation</vt:lpstr>
      <vt:lpstr>PowerPoint Presentation</vt:lpstr>
      <vt:lpstr>PowerPoint Presentation</vt:lpstr>
      <vt:lpstr>PowerPoint Presentation</vt:lpstr>
      <vt:lpstr>Hierarchy of SQL Functions</vt:lpstr>
      <vt:lpstr>Subqueries</vt:lpstr>
      <vt:lpstr>Subqueries – Where can they be used</vt:lpstr>
      <vt:lpstr>Sub Queries vs CTE</vt:lpstr>
      <vt:lpstr>Windowing functions</vt:lpstr>
      <vt:lpstr>More stuff on windowing functions</vt:lpstr>
      <vt:lpstr>More Advanced querying</vt:lpstr>
      <vt:lpstr>REGEX</vt:lpstr>
      <vt:lpstr>Snowflake Data Types</vt:lpstr>
      <vt:lpstr>Snowflake data types</vt:lpstr>
      <vt:lpstr>Flattening Arrays</vt:lpstr>
      <vt:lpstr>Confused? ASK QUESTIONS</vt:lpstr>
      <vt:lpstr>Break &amp; Lab4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72</cp:revision>
  <dcterms:modified xsi:type="dcterms:W3CDTF">2020-06-29T04:40:35Z</dcterms:modified>
</cp:coreProperties>
</file>